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1"/>
  </p:notesMasterIdLst>
  <p:sldIdLst>
    <p:sldId id="257" r:id="rId2"/>
    <p:sldId id="266" r:id="rId3"/>
    <p:sldId id="267" r:id="rId4"/>
    <p:sldId id="268" r:id="rId5"/>
    <p:sldId id="269" r:id="rId6"/>
    <p:sldId id="270" r:id="rId7"/>
    <p:sldId id="274" r:id="rId8"/>
    <p:sldId id="272" r:id="rId9"/>
    <p:sldId id="273" r:id="rId10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9" d="100"/>
          <a:sy n="79" d="100"/>
        </p:scale>
        <p:origin x="1570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5C83E0D-ADE4-4304-88F7-3E0E6F9CA9A9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C957647-387E-49BD-A818-8D59B93969EE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66338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0222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4425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347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91259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6300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97255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66577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626519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6453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1706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71640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E231A-CCDC-41E1-B0A7-E37061C9A03F}" type="datetimeFigureOut">
              <a:rPr lang="ar-IQ" smtClean="0"/>
              <a:t>19/11/1442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2586E-5F37-4991-967C-99EE8F07402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1801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2060848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chemeClr val="tx2"/>
                </a:solidFill>
              </a:rPr>
              <a:t>Radiation Therapy</a:t>
            </a:r>
          </a:p>
          <a:p>
            <a:pPr algn="ctr" rtl="0"/>
            <a:r>
              <a:rPr lang="en-US" sz="3600" b="1" dirty="0" smtClean="0">
                <a:solidFill>
                  <a:schemeClr val="tx2"/>
                </a:solidFill>
              </a:rPr>
              <a:t>By</a:t>
            </a:r>
          </a:p>
          <a:p>
            <a:pPr algn="ctr" rtl="0"/>
            <a:r>
              <a:rPr lang="en-US" sz="3600" b="1" smtClean="0">
                <a:solidFill>
                  <a:schemeClr val="tx2"/>
                </a:solidFill>
              </a:rPr>
              <a:t>Dr. Suha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Shayal</a:t>
            </a:r>
            <a:r>
              <a:rPr lang="en-US" sz="3600" b="1" dirty="0" smtClean="0">
                <a:solidFill>
                  <a:schemeClr val="tx2"/>
                </a:solidFill>
              </a:rPr>
              <a:t> Abdul-Hassan</a:t>
            </a:r>
          </a:p>
          <a:p>
            <a:pPr algn="l" rtl="0"/>
            <a:endParaRPr lang="ar-IQ" sz="3600" b="1" dirty="0">
              <a:solidFill>
                <a:srgbClr val="00B050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3"/>
    </mc:Choice>
    <mc:Fallback xmlns="">
      <p:transition spd="slow" advTm="1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37411" y="332656"/>
            <a:ext cx="842493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u="sng" dirty="0">
                <a:solidFill>
                  <a:schemeClr val="accent1"/>
                </a:solidFill>
              </a:rPr>
              <a:t>Requirement for Radiotherapy: </a:t>
            </a:r>
            <a:endParaRPr lang="en-US" sz="2800" u="sng" dirty="0" smtClean="0">
              <a:solidFill>
                <a:schemeClr val="accent1"/>
              </a:solidFill>
            </a:endParaRPr>
          </a:p>
          <a:p>
            <a:pPr marL="514350" indent="-514350" algn="l" rtl="0">
              <a:buAutoNum type="arabicPeriod"/>
            </a:pPr>
            <a:r>
              <a:rPr lang="en-US" sz="2800" dirty="0" smtClean="0"/>
              <a:t>Determination </a:t>
            </a:r>
            <a:r>
              <a:rPr lang="en-US" sz="2800" dirty="0"/>
              <a:t>of the tumor by accurate diagnosis</a:t>
            </a:r>
            <a:r>
              <a:rPr lang="en-US" sz="2800" dirty="0" smtClean="0"/>
              <a:t>.</a:t>
            </a:r>
          </a:p>
          <a:p>
            <a:pPr marL="514350" indent="-514350" algn="l" rtl="0">
              <a:buAutoNum type="arabicPeriod"/>
            </a:pPr>
            <a:r>
              <a:rPr lang="en-US" sz="2800" dirty="0" smtClean="0"/>
              <a:t>Determination </a:t>
            </a:r>
            <a:r>
              <a:rPr lang="en-US" sz="2800" dirty="0"/>
              <a:t>the quantity &amp; quality of radiation required for radiotherapy</a:t>
            </a:r>
            <a:r>
              <a:rPr lang="en-US" sz="2800" dirty="0" smtClean="0"/>
              <a:t>.</a:t>
            </a:r>
          </a:p>
          <a:p>
            <a:pPr marL="514350" indent="-514350" algn="l" rtl="0">
              <a:buAutoNum type="arabicPeriod"/>
            </a:pPr>
            <a:r>
              <a:rPr lang="en-US" sz="2800" dirty="0" smtClean="0"/>
              <a:t>Dose </a:t>
            </a:r>
            <a:r>
              <a:rPr lang="en-US" sz="2800" dirty="0"/>
              <a:t>fractionating</a:t>
            </a:r>
            <a:r>
              <a:rPr lang="en-US" sz="2800" dirty="0" smtClean="0"/>
              <a:t>.</a:t>
            </a:r>
          </a:p>
          <a:p>
            <a:pPr marL="514350" indent="-514350" algn="l" rtl="0">
              <a:buAutoNum type="arabicPeriod"/>
            </a:pPr>
            <a:r>
              <a:rPr lang="en-US" sz="2800" dirty="0" smtClean="0"/>
              <a:t>Dose </a:t>
            </a:r>
            <a:r>
              <a:rPr lang="en-US" sz="2800" dirty="0"/>
              <a:t>diving. </a:t>
            </a:r>
            <a:endParaRPr lang="en-US" sz="2800" dirty="0" smtClean="0"/>
          </a:p>
          <a:p>
            <a:pPr marL="514350" indent="-514350" algn="l" rtl="0">
              <a:buAutoNum type="arabicPeriod"/>
            </a:pPr>
            <a:r>
              <a:rPr lang="en-US" sz="2800" dirty="0" smtClean="0"/>
              <a:t>Oxygen </a:t>
            </a:r>
            <a:r>
              <a:rPr lang="en-US" sz="2800" dirty="0"/>
              <a:t>enhancement (or other sensitizers) to </a:t>
            </a:r>
            <a:endParaRPr lang="en-US" sz="2800" dirty="0" smtClean="0"/>
          </a:p>
          <a:p>
            <a:pPr algn="l" rtl="0"/>
            <a:r>
              <a:rPr lang="en-US" sz="2800" dirty="0" smtClean="0"/>
              <a:t>       increase </a:t>
            </a:r>
            <a:r>
              <a:rPr lang="en-US" sz="2800" dirty="0"/>
              <a:t>killing of tumor cells</a:t>
            </a:r>
            <a:r>
              <a:rPr lang="en-US" sz="2800" dirty="0" smtClean="0"/>
              <a:t>.</a:t>
            </a:r>
          </a:p>
          <a:p>
            <a:pPr algn="l" rtl="0"/>
            <a:r>
              <a:rPr lang="en-US" sz="2800" smtClean="0"/>
              <a:t>6.  Prohibitive </a:t>
            </a:r>
            <a:r>
              <a:rPr lang="en-US" sz="2800" dirty="0"/>
              <a:t>to reduce killing in the healthy cells. </a:t>
            </a:r>
            <a:endParaRPr lang="en-US" sz="2800" dirty="0" smtClean="0"/>
          </a:p>
          <a:p>
            <a:pPr algn="l" rtl="0"/>
            <a:r>
              <a:rPr lang="en-US" sz="2800" dirty="0" smtClean="0"/>
              <a:t>7.  Bragg </a:t>
            </a:r>
            <a:r>
              <a:rPr lang="en-US" sz="2800" dirty="0"/>
              <a:t>peak calculation</a:t>
            </a:r>
            <a:r>
              <a:rPr lang="en-US" sz="2800" dirty="0" smtClean="0"/>
              <a:t>.</a:t>
            </a:r>
          </a:p>
          <a:p>
            <a:pPr lvl="0" algn="l" rtl="0"/>
            <a:r>
              <a:rPr lang="en-US" sz="2800" dirty="0" smtClean="0"/>
              <a:t> </a:t>
            </a:r>
            <a:r>
              <a:rPr lang="en-US" sz="2800" dirty="0">
                <a:solidFill>
                  <a:srgbClr val="0070C0"/>
                </a:solidFill>
              </a:rPr>
              <a:t> Bragg Peak</a:t>
            </a:r>
            <a:r>
              <a:rPr lang="en-US" sz="2800" dirty="0" smtClean="0">
                <a:solidFill>
                  <a:srgbClr val="0070C0"/>
                </a:solidFill>
              </a:rPr>
              <a:t>: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As an individual charged particle gives up its energy &amp; slows, the value of LET increases  &amp; reaches a maximum just before the particles loses its ability to ionize. The region of increased ionization seen near the end of a particle beam is known as a Bragg peak.</a:t>
            </a:r>
            <a:endParaRPr lang="en-US" sz="2800" dirty="0" smtClean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46"/>
    </mc:Choice>
    <mc:Fallback xmlns="">
      <p:transition spd="slow" advTm="239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67544" y="404664"/>
            <a:ext cx="82809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en-US" sz="2800" u="sng" dirty="0">
                <a:solidFill>
                  <a:schemeClr val="tx2"/>
                </a:solidFill>
              </a:rPr>
              <a:t>Factors affecting </a:t>
            </a:r>
            <a:r>
              <a:rPr lang="en-US" sz="2800" u="sng" smtClean="0">
                <a:solidFill>
                  <a:schemeClr val="tx2"/>
                </a:solidFill>
              </a:rPr>
              <a:t>radiosensitvity</a:t>
            </a:r>
            <a:r>
              <a:rPr lang="en-US" sz="2800" u="sng" dirty="0">
                <a:solidFill>
                  <a:schemeClr val="tx2"/>
                </a:solidFill>
              </a:rPr>
              <a:t>:</a:t>
            </a:r>
          </a:p>
          <a:p>
            <a:pPr lvl="0" algn="l" rtl="0"/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1. Biological factors:</a:t>
            </a:r>
          </a:p>
          <a:p>
            <a:pPr lvl="0" algn="l" rtl="0"/>
            <a:r>
              <a:rPr lang="en-US" sz="2800" dirty="0">
                <a:solidFill>
                  <a:prstClr val="black"/>
                </a:solidFill>
              </a:rPr>
              <a:t> i. Proliferate state of the cells. </a:t>
            </a:r>
          </a:p>
          <a:p>
            <a:pPr lvl="0" algn="l" rtl="0"/>
            <a:r>
              <a:rPr lang="en-US" sz="2800" dirty="0">
                <a:solidFill>
                  <a:prstClr val="black"/>
                </a:solidFill>
              </a:rPr>
              <a:t>ii. The phase of the cell cycle at irradiation. </a:t>
            </a:r>
          </a:p>
          <a:p>
            <a:pPr lvl="0" algn="l" rtl="0"/>
            <a:r>
              <a:rPr lang="en-US" sz="2800" dirty="0">
                <a:solidFill>
                  <a:prstClr val="black"/>
                </a:solidFill>
              </a:rPr>
              <a:t>iii. The presence of biological repair capacity(some type of cells have greater capacity for repair than other). </a:t>
            </a:r>
          </a:p>
          <a:p>
            <a:pPr lvl="0" algn="l" rtl="0"/>
            <a:r>
              <a:rPr lang="en-US" sz="2800" dirty="0">
                <a:solidFill>
                  <a:prstClr val="black"/>
                </a:solidFill>
              </a:rPr>
              <a:t>iv. The Sex of the biological 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0" algn="l" rtl="0"/>
            <a:r>
              <a:rPr lang="en-US" sz="2800" dirty="0" smtClean="0">
                <a:solidFill>
                  <a:prstClr val="black"/>
                </a:solidFill>
              </a:rPr>
              <a:t>v</a:t>
            </a:r>
            <a:r>
              <a:rPr lang="en-US" sz="2800" dirty="0">
                <a:solidFill>
                  <a:prstClr val="black"/>
                </a:solidFill>
              </a:rPr>
              <a:t>. The age. (humans are most sensitivity before birth then decreases until maturity. In old age humans again become more radiosensitive).</a:t>
            </a:r>
          </a:p>
          <a:p>
            <a:pPr lvl="0" algn="l" rtl="0"/>
            <a:r>
              <a:rPr lang="en-US" sz="2800" dirty="0">
                <a:solidFill>
                  <a:prstClr val="black"/>
                </a:solidFill>
              </a:rPr>
              <a:t> vi. The species differences(if the patient suffering from malignant disease or other type of tumor).</a:t>
            </a:r>
          </a:p>
          <a:p>
            <a:pPr lvl="0" algn="l" rtl="0"/>
            <a:r>
              <a:rPr lang="en-US" sz="2800" dirty="0">
                <a:solidFill>
                  <a:prstClr val="black"/>
                </a:solidFill>
              </a:rPr>
              <a:t> </a:t>
            </a:r>
            <a:endParaRPr lang="ar-IQ" sz="2800" dirty="0">
              <a:solidFill>
                <a:prstClr val="black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53"/>
    </mc:Choice>
    <mc:Fallback xmlns="">
      <p:transition spd="slow" advTm="210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3528" y="260648"/>
            <a:ext cx="849694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srgbClr val="00B050"/>
                </a:solidFill>
              </a:rPr>
              <a:t>2. </a:t>
            </a:r>
            <a:r>
              <a:rPr lang="en-US" sz="2800" dirty="0">
                <a:solidFill>
                  <a:srgbClr val="00B050"/>
                </a:solidFill>
              </a:rPr>
              <a:t>Physical Factors: </a:t>
            </a:r>
            <a:endParaRPr lang="en-US" sz="2800" dirty="0" smtClean="0">
              <a:solidFill>
                <a:srgbClr val="00B050"/>
              </a:solidFill>
            </a:endParaRPr>
          </a:p>
          <a:p>
            <a:pPr marL="457200" lvl="0" indent="-457200" algn="l" rtl="0">
              <a:buFont typeface="Arial" pitchFamily="34" charset="0"/>
              <a:buChar char="•"/>
            </a:pPr>
            <a:r>
              <a:rPr lang="en-US" sz="2800" dirty="0" smtClean="0"/>
              <a:t>Dose </a:t>
            </a:r>
            <a:r>
              <a:rPr lang="en-US" sz="2800" dirty="0"/>
              <a:t>&amp; dose rate of radiation If a dose of radiation is delivered over a long period of time rather than quickly, the effect of than dose will be less</a:t>
            </a:r>
            <a:r>
              <a:rPr lang="en-US" sz="2800" dirty="0" smtClean="0"/>
              <a:t>.</a:t>
            </a:r>
          </a:p>
          <a:p>
            <a:pPr marL="457200" lvl="0" indent="-457200" algn="l" rtl="0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/>
              <a:t>Dose fractionating. Is less effective because tissue repair and recovery occur between doses. </a:t>
            </a:r>
          </a:p>
          <a:p>
            <a:pPr marL="457200" lvl="0" indent="-457200" algn="l" rtl="0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/>
              <a:t>Linear energy transfer of radiation. LET</a:t>
            </a:r>
            <a:r>
              <a:rPr lang="en-US" sz="2800" dirty="0" smtClean="0"/>
              <a:t>.</a:t>
            </a:r>
          </a:p>
          <a:p>
            <a:pPr lvl="0" algn="l" rtl="0"/>
            <a:endParaRPr lang="en-US" sz="2800" dirty="0" smtClean="0"/>
          </a:p>
          <a:p>
            <a:pPr lvl="0" algn="l" rtl="0"/>
            <a:r>
              <a:rPr lang="en-US" sz="2800" dirty="0">
                <a:solidFill>
                  <a:srgbClr val="00B050"/>
                </a:solidFill>
              </a:rPr>
              <a:t>Linear energy transfer (LET </a:t>
            </a:r>
            <a:r>
              <a:rPr lang="en-US" sz="2800" dirty="0"/>
              <a:t>): LET is a measure of rate at which energy is transferred from ionizing radiation to soft tissue. </a:t>
            </a:r>
            <a:endParaRPr lang="en-US" sz="2800" dirty="0" smtClean="0"/>
          </a:p>
          <a:p>
            <a:pPr lvl="0" algn="l" rtl="0"/>
            <a:r>
              <a:rPr lang="en-US" sz="2800" dirty="0" smtClean="0"/>
              <a:t>It </a:t>
            </a:r>
            <a:r>
              <a:rPr lang="en-US" sz="2800" dirty="0"/>
              <a:t>has units of </a:t>
            </a:r>
            <a:r>
              <a:rPr lang="en-US" sz="2800" dirty="0" err="1"/>
              <a:t>keV</a:t>
            </a:r>
            <a:r>
              <a:rPr lang="en-US" sz="2800" dirty="0"/>
              <a:t> of energy transferred per micrometer of track length in soft tissue (</a:t>
            </a:r>
            <a:r>
              <a:rPr lang="en-US" sz="2800" dirty="0" err="1"/>
              <a:t>keV</a:t>
            </a:r>
            <a:r>
              <a:rPr lang="en-US" sz="2800" dirty="0"/>
              <a:t>/µm). </a:t>
            </a:r>
            <a:endParaRPr lang="en-US" sz="2800" dirty="0" smtClean="0"/>
          </a:p>
          <a:p>
            <a:pPr marL="457200" lvl="0" indent="-457200" algn="l" rtl="0">
              <a:buFont typeface="Arial" pitchFamily="34" charset="0"/>
              <a:buChar char="•"/>
            </a:pPr>
            <a:endParaRPr lang="ar-IQ" sz="2800" dirty="0">
              <a:solidFill>
                <a:prstClr val="black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7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20"/>
    </mc:Choice>
    <mc:Fallback xmlns="">
      <p:transition spd="slow" advTm="14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3528" y="332656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l" rtl="0"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The ability of ionizing radiation to produce a biologic response increases as the LET of radiation increases.</a:t>
            </a:r>
          </a:p>
          <a:p>
            <a:pPr marL="457200" lvl="0" indent="-457200" algn="l" rtl="0"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The </a:t>
            </a:r>
            <a:r>
              <a:rPr lang="en-US" sz="2800" dirty="0">
                <a:solidFill>
                  <a:prstClr val="black"/>
                </a:solidFill>
              </a:rPr>
              <a:t>LET of diagnostic X-rays is about 3 </a:t>
            </a:r>
            <a:r>
              <a:rPr lang="en-US" sz="2800" dirty="0" err="1">
                <a:solidFill>
                  <a:prstClr val="black"/>
                </a:solidFill>
              </a:rPr>
              <a:t>keV</a:t>
            </a:r>
            <a:r>
              <a:rPr lang="en-US" sz="2800" dirty="0">
                <a:solidFill>
                  <a:prstClr val="black"/>
                </a:solidFill>
              </a:rPr>
              <a:t>/µm, which is relatively low among </a:t>
            </a:r>
            <a:r>
              <a:rPr lang="en-US" sz="2800" dirty="0" smtClean="0">
                <a:solidFill>
                  <a:prstClr val="black"/>
                </a:solidFill>
              </a:rPr>
              <a:t>all</a:t>
            </a:r>
          </a:p>
          <a:p>
            <a:pPr marL="457200" lvl="0" indent="-457200" algn="l" rtl="0"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 Since the biological effectiveness of particle related to amount of ionization, thus </a:t>
            </a:r>
            <a:r>
              <a:rPr lang="en-US" sz="2800" dirty="0" smtClean="0">
                <a:solidFill>
                  <a:prstClr val="black"/>
                </a:solidFill>
              </a:rPr>
              <a:t>particle </a:t>
            </a:r>
            <a:r>
              <a:rPr lang="en-US" sz="2800" dirty="0">
                <a:solidFill>
                  <a:prstClr val="black"/>
                </a:solidFill>
              </a:rPr>
              <a:t>high LET will be more damage than low LET.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0" algn="l" rtl="0"/>
            <a:r>
              <a:rPr lang="en-US" sz="2800" dirty="0" smtClean="0">
                <a:solidFill>
                  <a:srgbClr val="00B050"/>
                </a:solidFill>
              </a:rPr>
              <a:t>3. </a:t>
            </a:r>
            <a:r>
              <a:rPr lang="en-US" sz="2800" dirty="0">
                <a:solidFill>
                  <a:srgbClr val="00B050"/>
                </a:solidFill>
              </a:rPr>
              <a:t>Chemical factors:</a:t>
            </a:r>
          </a:p>
          <a:p>
            <a:pPr marL="457200" lvl="0" indent="-457200" algn="l" rtl="0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>
                <a:solidFill>
                  <a:srgbClr val="00B050"/>
                </a:solidFill>
              </a:rPr>
              <a:t>Rediosensitizers</a:t>
            </a:r>
            <a:r>
              <a:rPr lang="en-US" sz="2800" dirty="0"/>
              <a:t> (Halogenated pyrimidine &amp; Oxygen ).</a:t>
            </a:r>
          </a:p>
          <a:p>
            <a:pPr marL="457200" lvl="0" indent="-457200" algn="l" rtl="0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>
                <a:solidFill>
                  <a:srgbClr val="00B050"/>
                </a:solidFill>
              </a:rPr>
              <a:t>Radioprotectores</a:t>
            </a:r>
            <a:r>
              <a:rPr lang="en-US" sz="2800" dirty="0"/>
              <a:t> e.g. Sulphdry1 group (sulfur and hydrogen bound together) such </a:t>
            </a:r>
            <a:r>
              <a:rPr lang="en-US" sz="2800" dirty="0" smtClean="0"/>
              <a:t>as </a:t>
            </a:r>
            <a:r>
              <a:rPr lang="en-US" sz="2800" dirty="0"/>
              <a:t>cysteine and </a:t>
            </a:r>
            <a:r>
              <a:rPr lang="en-US" sz="2800" dirty="0" err="1"/>
              <a:t>cysteamine</a:t>
            </a:r>
            <a:r>
              <a:rPr lang="en-US" sz="2800" dirty="0" smtClean="0"/>
              <a:t>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1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41"/>
    </mc:Choice>
    <mc:Fallback xmlns="">
      <p:transition spd="slow" advTm="289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51520" y="320457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l" rtl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B050"/>
                </a:solidFill>
              </a:rPr>
              <a:t>Dose </a:t>
            </a:r>
            <a:r>
              <a:rPr lang="en-US" sz="2800" b="1" dirty="0">
                <a:solidFill>
                  <a:srgbClr val="00B050"/>
                </a:solidFill>
              </a:rPr>
              <a:t>of Several grays can cause: </a:t>
            </a:r>
            <a:endParaRPr lang="en-US" sz="2800" b="1" dirty="0" smtClean="0">
              <a:solidFill>
                <a:srgbClr val="00B050"/>
              </a:solidFill>
            </a:endParaRPr>
          </a:p>
          <a:p>
            <a:pPr lvl="0" algn="l" rtl="0"/>
            <a:r>
              <a:rPr lang="en-US" sz="2800" dirty="0" smtClean="0"/>
              <a:t>1</a:t>
            </a:r>
            <a:r>
              <a:rPr lang="en-US" sz="2800" dirty="0"/>
              <a:t>. Delay in the onset of DNA synthesis. </a:t>
            </a:r>
            <a:endParaRPr lang="en-US" sz="2800" dirty="0" smtClean="0"/>
          </a:p>
          <a:p>
            <a:pPr lvl="0" algn="l" rtl="0"/>
            <a:r>
              <a:rPr lang="en-US" sz="2800" dirty="0" smtClean="0"/>
              <a:t>2</a:t>
            </a:r>
            <a:r>
              <a:rPr lang="en-US" sz="2800" dirty="0"/>
              <a:t>. Reduction in the amount of DNA synthesis. </a:t>
            </a:r>
            <a:endParaRPr lang="en-US" sz="2800" dirty="0" smtClean="0"/>
          </a:p>
          <a:p>
            <a:pPr lvl="0" algn="l" rtl="0"/>
            <a:r>
              <a:rPr lang="en-US" sz="2800" dirty="0" smtClean="0"/>
              <a:t>3</a:t>
            </a:r>
            <a:r>
              <a:rPr lang="en-US" sz="2800" dirty="0"/>
              <a:t>. The inhibition of the flow of cells through S phase of the cell cycle. </a:t>
            </a:r>
            <a:endParaRPr lang="en-US" sz="2800" dirty="0" smtClean="0"/>
          </a:p>
          <a:p>
            <a:pPr lvl="0" algn="l" rtl="0"/>
            <a:r>
              <a:rPr lang="en-US" sz="2800" dirty="0" smtClean="0"/>
              <a:t>4</a:t>
            </a:r>
            <a:r>
              <a:rPr lang="en-US" sz="2800" dirty="0"/>
              <a:t>. Strand breakage &amp; nitrogenous base disruption</a:t>
            </a:r>
            <a:r>
              <a:rPr lang="en-US" sz="2800" dirty="0" smtClean="0"/>
              <a:t>.</a:t>
            </a:r>
          </a:p>
          <a:p>
            <a:pPr lvl="0" algn="l" rtl="0"/>
            <a:r>
              <a:rPr lang="en-US" sz="2800" dirty="0" smtClean="0"/>
              <a:t>5</a:t>
            </a:r>
            <a:r>
              <a:rPr lang="en-US" sz="2800" dirty="0"/>
              <a:t>. Chromosomes damage &amp; changes in the genetic material which leads to "</a:t>
            </a:r>
            <a:r>
              <a:rPr lang="en-US" sz="2800" dirty="0" smtClean="0"/>
              <a:t>mutations“</a:t>
            </a:r>
          </a:p>
          <a:p>
            <a:pPr lvl="0" algn="l" rtl="0"/>
            <a:r>
              <a:rPr lang="en-US" sz="2800" dirty="0"/>
              <a:t>6. Killing of DNA i.e. killing the cell.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7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90"/>
    </mc:Choice>
    <mc:Fallback xmlns="">
      <p:transition spd="slow" advTm="19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11560" y="548680"/>
            <a:ext cx="79928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B050"/>
                </a:solidFill>
              </a:rPr>
              <a:t>Effect of Radiation on Tissues: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/>
              <a:t>The radio sensitivity of tissue is directly proportional to its mitotic activity &amp; inversely proportional to its state of differentiation.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/>
              <a:t> It is the process of mitosis that radio sensitivity &amp; it is that fact which confers sensitivity on rapidly dividing cells populations such as skin, bone marrow , &amp; gonads.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/>
              <a:t> In contrast , tissues that contain few dividing cells such as the neurons, </a:t>
            </a:r>
            <a:r>
              <a:rPr lang="en-US" sz="2800" dirty="0" err="1"/>
              <a:t>kidny</a:t>
            </a:r>
            <a:r>
              <a:rPr lang="en-US" sz="2800" dirty="0"/>
              <a:t> are termed radio resistance.</a:t>
            </a:r>
            <a:endParaRPr lang="ar-IQ" sz="2800" dirty="0"/>
          </a:p>
        </p:txBody>
      </p:sp>
    </p:spTree>
    <p:extLst>
      <p:ext uri="{BB962C8B-B14F-4D97-AF65-F5344CB8AC3E}">
        <p14:creationId xmlns:p14="http://schemas.microsoft.com/office/powerpoint/2010/main" val="225043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9552" y="260648"/>
            <a:ext cx="820891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B050"/>
                </a:solidFill>
              </a:rPr>
              <a:t>Effect of Radiation on caner</a:t>
            </a:r>
            <a:r>
              <a:rPr lang="en-US" sz="2800" dirty="0"/>
              <a:t>: </a:t>
            </a:r>
            <a:endParaRPr lang="en-US" sz="2800" dirty="0" smtClean="0"/>
          </a:p>
          <a:p>
            <a:pPr algn="l" rtl="0"/>
            <a:r>
              <a:rPr lang="en-US" sz="2800" dirty="0" smtClean="0"/>
              <a:t>● </a:t>
            </a:r>
            <a:r>
              <a:rPr lang="en-US" sz="2800" dirty="0"/>
              <a:t>A cancer (or tumor) is a group of cells that divides to give loosely organized. Cancer cells are relatively independent of the normal control mechanisms of the body</a:t>
            </a:r>
            <a:r>
              <a:rPr lang="en-US" sz="2800" dirty="0" smtClean="0"/>
              <a:t>.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/>
              <a:t>Radiation can cure cancer but also can induce cancer. </a:t>
            </a:r>
            <a:endParaRPr lang="en-US" sz="2800" dirty="0" smtClean="0"/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/>
              <a:t>The </a:t>
            </a:r>
            <a:r>
              <a:rPr lang="en-US" sz="2800" dirty="0" smtClean="0"/>
              <a:t>cells </a:t>
            </a:r>
            <a:r>
              <a:rPr lang="en-US" sz="2800" dirty="0"/>
              <a:t>near the center of large tumor have a poor blood supply. </a:t>
            </a:r>
            <a:endParaRPr lang="en-US" sz="2800" dirty="0" smtClean="0"/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 smtClean="0"/>
              <a:t>When </a:t>
            </a:r>
            <a:r>
              <a:rPr lang="en-US" sz="2800" dirty="0"/>
              <a:t>the tumor irradiated the healthy cancer cells with a good blood supply are killed and many of the more poorly oxygenated, radio resistant tumor cells remain alive, that makes them more difficult to cure. </a:t>
            </a:r>
            <a:endParaRPr lang="ar-IQ" sz="2800" dirty="0"/>
          </a:p>
        </p:txBody>
      </p:sp>
    </p:spTree>
    <p:extLst>
      <p:ext uri="{BB962C8B-B14F-4D97-AF65-F5344CB8AC3E}">
        <p14:creationId xmlns:p14="http://schemas.microsoft.com/office/powerpoint/2010/main" val="222940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6"/>
    </mc:Choice>
    <mc:Fallback xmlns="">
      <p:transition spd="slow" advTm="1401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9512" y="188640"/>
            <a:ext cx="87849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l" rtl="0"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* Normal tissues are usually fully oxygenate means that a great number of normal cells than tumor cells will be </a:t>
            </a:r>
            <a:r>
              <a:rPr lang="en-US" sz="2800" dirty="0" smtClean="0">
                <a:solidFill>
                  <a:prstClr val="black"/>
                </a:solidFill>
              </a:rPr>
              <a:t>killed</a:t>
            </a:r>
          </a:p>
          <a:p>
            <a:pPr marL="457200" lvl="0" indent="-457200" algn="l" rtl="0">
              <a:buFont typeface="Arial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The methods to reduce this effect include the use of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l" rtl="0"/>
            <a:r>
              <a:rPr lang="en-US" sz="2800" dirty="0" smtClean="0">
                <a:solidFill>
                  <a:prstClr val="black"/>
                </a:solidFill>
              </a:rPr>
              <a:t>   i</a:t>
            </a:r>
            <a:r>
              <a:rPr lang="en-US" sz="2800" dirty="0">
                <a:solidFill>
                  <a:prstClr val="black"/>
                </a:solidFill>
              </a:rPr>
              <a:t>. high pressure O</a:t>
            </a:r>
            <a:r>
              <a:rPr lang="en-US" b="1" dirty="0">
                <a:solidFill>
                  <a:prstClr val="black"/>
                </a:solidFill>
              </a:rPr>
              <a:t>2</a:t>
            </a:r>
            <a:r>
              <a:rPr lang="en-US" sz="2800" dirty="0">
                <a:solidFill>
                  <a:prstClr val="black"/>
                </a:solidFill>
              </a:rPr>
              <a:t>. Hyperbaric (high –pressure ) </a:t>
            </a:r>
            <a:r>
              <a:rPr lang="en-US" sz="2800" dirty="0" smtClean="0">
                <a:solidFill>
                  <a:prstClr val="black"/>
                </a:solidFill>
              </a:rPr>
              <a:t>oxygen</a:t>
            </a:r>
          </a:p>
          <a:p>
            <a:pPr lvl="0" algn="l" rtl="0"/>
            <a:r>
              <a:rPr lang="en-US" sz="2800" dirty="0" smtClean="0">
                <a:solidFill>
                  <a:prstClr val="black"/>
                </a:solidFill>
              </a:rPr>
              <a:t>     has </a:t>
            </a:r>
            <a:r>
              <a:rPr lang="en-US" sz="2800" dirty="0">
                <a:solidFill>
                  <a:prstClr val="black"/>
                </a:solidFill>
              </a:rPr>
              <a:t>been used in </a:t>
            </a:r>
            <a:r>
              <a:rPr lang="en-US" sz="2800" dirty="0" smtClean="0">
                <a:solidFill>
                  <a:prstClr val="black"/>
                </a:solidFill>
              </a:rPr>
              <a:t>radiation </a:t>
            </a:r>
            <a:r>
              <a:rPr lang="en-US" sz="2800" dirty="0">
                <a:solidFill>
                  <a:prstClr val="black"/>
                </a:solidFill>
              </a:rPr>
              <a:t>therapy in an attempt to 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0" algn="l" rtl="0"/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increase </a:t>
            </a:r>
            <a:r>
              <a:rPr lang="en-US" sz="2800" dirty="0">
                <a:solidFill>
                  <a:prstClr val="black"/>
                </a:solidFill>
              </a:rPr>
              <a:t>the radio sensitivity of </a:t>
            </a:r>
            <a:r>
              <a:rPr lang="en-US" sz="2800" dirty="0" smtClean="0">
                <a:solidFill>
                  <a:prstClr val="black"/>
                </a:solidFill>
              </a:rPr>
              <a:t>nodular, </a:t>
            </a:r>
            <a:r>
              <a:rPr lang="en-US" sz="2800" dirty="0">
                <a:solidFill>
                  <a:prstClr val="black"/>
                </a:solidFill>
              </a:rPr>
              <a:t>vascular 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0" algn="l" rtl="0"/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tumors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 algn="l" rtl="0"/>
            <a:r>
              <a:rPr lang="en-US" sz="2800" dirty="0" smtClean="0">
                <a:solidFill>
                  <a:prstClr val="black"/>
                </a:solidFill>
              </a:rPr>
              <a:t>   ii</a:t>
            </a:r>
            <a:r>
              <a:rPr lang="en-US" sz="2800" dirty="0">
                <a:solidFill>
                  <a:prstClr val="black"/>
                </a:solidFill>
              </a:rPr>
              <a:t>. Tourniquet hypoxia.</a:t>
            </a:r>
          </a:p>
          <a:p>
            <a:pPr lvl="0" algn="l" rtl="0"/>
            <a:r>
              <a:rPr lang="en-US" sz="2800" dirty="0" smtClean="0">
                <a:solidFill>
                  <a:prstClr val="black"/>
                </a:solidFill>
              </a:rPr>
              <a:t>   iii</a:t>
            </a:r>
            <a:r>
              <a:rPr lang="en-US" sz="2800" dirty="0">
                <a:solidFill>
                  <a:prstClr val="black"/>
                </a:solidFill>
              </a:rPr>
              <a:t>. high LET radiation.</a:t>
            </a:r>
            <a:endParaRPr lang="ar-IQ" sz="2800" dirty="0">
              <a:solidFill>
                <a:prstClr val="black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"/>
    </mc:Choice>
    <mc:Fallback xmlns="">
      <p:transition spd="slow" advTm="1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768</Words>
  <Application>Microsoft Office PowerPoint</Application>
  <PresentationFormat>عرض على الشاشة (4:3)</PresentationFormat>
  <Paragraphs>59</Paragraphs>
  <Slides>9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Radioisotopes in Medicine</dc:title>
  <dc:creator>dell</dc:creator>
  <cp:lastModifiedBy>Maher</cp:lastModifiedBy>
  <cp:revision>230</cp:revision>
  <dcterms:created xsi:type="dcterms:W3CDTF">2019-04-13T19:16:15Z</dcterms:created>
  <dcterms:modified xsi:type="dcterms:W3CDTF">2021-06-28T20:43:03Z</dcterms:modified>
</cp:coreProperties>
</file>